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72" r:id="rId9"/>
    <p:sldId id="273" r:id="rId10"/>
    <p:sldId id="270" r:id="rId11"/>
    <p:sldId id="271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E1231-7648-45AB-A668-2A9C2A3E1C3B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9DFD1-AEE0-4D99-BD27-003F10890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5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343BBB-4D72-443F-93DB-0EE48635A10D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93E169-4DD5-4DD4-89BB-36A8EC3C0A2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EtpMq6ZXkE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</a:t>
            </a:r>
            <a:r>
              <a:rPr lang="en-US" dirty="0" smtClean="0">
                <a:hlinkClick r:id="rId3"/>
              </a:rPr>
              <a:t>the</a:t>
            </a:r>
            <a:r>
              <a:rPr lang="en-US" dirty="0" smtClean="0"/>
              <a:t> AP American </a:t>
            </a:r>
            <a:r>
              <a:rPr lang="en-US" smtClean="0"/>
              <a:t>Long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MARTInkShape-7"/>
          <p:cNvSpPr/>
          <p:nvPr>
            <p:custDataLst>
              <p:tags r:id="rId1"/>
            </p:custDataLst>
          </p:nvPr>
        </p:nvSpPr>
        <p:spPr>
          <a:xfrm>
            <a:off x="2880360" y="2461260"/>
            <a:ext cx="121887" cy="357668"/>
          </a:xfrm>
          <a:custGeom>
            <a:avLst/>
            <a:gdLst/>
            <a:ahLst/>
            <a:cxnLst/>
            <a:rect l="0" t="0" r="0" b="0"/>
            <a:pathLst>
              <a:path w="121887" h="357668">
                <a:moveTo>
                  <a:pt x="0" y="0"/>
                </a:moveTo>
                <a:lnTo>
                  <a:pt x="0" y="0"/>
                </a:lnTo>
                <a:lnTo>
                  <a:pt x="20226" y="36407"/>
                </a:lnTo>
                <a:lnTo>
                  <a:pt x="30156" y="63312"/>
                </a:lnTo>
                <a:lnTo>
                  <a:pt x="40262" y="95241"/>
                </a:lnTo>
                <a:lnTo>
                  <a:pt x="54802" y="132831"/>
                </a:lnTo>
                <a:lnTo>
                  <a:pt x="63181" y="162782"/>
                </a:lnTo>
                <a:lnTo>
                  <a:pt x="75071" y="193106"/>
                </a:lnTo>
                <a:lnTo>
                  <a:pt x="88176" y="227609"/>
                </a:lnTo>
                <a:lnTo>
                  <a:pt x="97152" y="255400"/>
                </a:lnTo>
                <a:lnTo>
                  <a:pt x="105550" y="286796"/>
                </a:lnTo>
                <a:lnTo>
                  <a:pt x="113418" y="324793"/>
                </a:lnTo>
                <a:lnTo>
                  <a:pt x="121062" y="347283"/>
                </a:lnTo>
                <a:lnTo>
                  <a:pt x="121886" y="357667"/>
                </a:lnTo>
                <a:lnTo>
                  <a:pt x="117865" y="353955"/>
                </a:lnTo>
                <a:lnTo>
                  <a:pt x="104007" y="319004"/>
                </a:lnTo>
                <a:lnTo>
                  <a:pt x="83820" y="2743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Starters…..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history in the Past Tense!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essay in chronological order.</a:t>
            </a:r>
          </a:p>
          <a:p>
            <a:r>
              <a:rPr lang="en-US" dirty="0" smtClean="0"/>
              <a:t>Stay away from just telling without proving with facts and evidence!</a:t>
            </a:r>
          </a:p>
          <a:p>
            <a:r>
              <a:rPr lang="en-US" dirty="0" smtClean="0"/>
              <a:t>Put events in historical context…</a:t>
            </a:r>
          </a:p>
          <a:p>
            <a:pPr lvl="1"/>
            <a:r>
              <a:rPr lang="en-US" dirty="0" smtClean="0"/>
              <a:t>“As the 1930’s began….”</a:t>
            </a:r>
          </a:p>
          <a:p>
            <a:pPr lvl="1"/>
            <a:r>
              <a:rPr lang="en-US" dirty="0" smtClean="0"/>
              <a:t>“At the end of the war…”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7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CLINCHER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sentence of each body paragraph refers back to the thesis to demonstrate you have answered the question.</a:t>
            </a:r>
          </a:p>
          <a:p>
            <a:r>
              <a:rPr lang="en-US" dirty="0" smtClean="0"/>
              <a:t>Transition Words:   </a:t>
            </a:r>
            <a:r>
              <a:rPr lang="en-US" i="1" dirty="0" smtClean="0"/>
              <a:t>Therefore, the economic differences that existed between the two areas left a lasting impact……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50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 Read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time period </a:t>
            </a:r>
          </a:p>
          <a:p>
            <a:r>
              <a:rPr lang="en-US" dirty="0" smtClean="0"/>
              <a:t>What are they asking in the question?</a:t>
            </a:r>
          </a:p>
          <a:p>
            <a:pPr lvl="1"/>
            <a:r>
              <a:rPr lang="en-US" dirty="0" smtClean="0"/>
              <a:t>Historical Causation</a:t>
            </a:r>
          </a:p>
          <a:p>
            <a:pPr lvl="1"/>
            <a:r>
              <a:rPr lang="en-US" dirty="0" smtClean="0"/>
              <a:t>Continuity and Change</a:t>
            </a:r>
          </a:p>
          <a:p>
            <a:pPr lvl="1"/>
            <a:r>
              <a:rPr lang="en-US" dirty="0" smtClean="0"/>
              <a:t>Periodization</a:t>
            </a:r>
          </a:p>
          <a:p>
            <a:pPr lvl="1"/>
            <a:r>
              <a:rPr lang="en-US" dirty="0" smtClean="0"/>
              <a:t>Comparison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84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 Writing 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a thesis that directly addresses all parts of the question.  The thesis must do more than restate the question.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Answers the question</a:t>
            </a:r>
          </a:p>
          <a:p>
            <a:r>
              <a:rPr lang="en-US" dirty="0" smtClean="0"/>
              <a:t>2.	Takes a Position</a:t>
            </a:r>
          </a:p>
          <a:p>
            <a:r>
              <a:rPr lang="en-US" dirty="0" smtClean="0"/>
              <a:t>3.	Provides organizational categories</a:t>
            </a:r>
          </a:p>
          <a:p>
            <a:pPr lvl="2"/>
            <a:r>
              <a:rPr lang="en-US" dirty="0" smtClean="0"/>
              <a:t>Organization categories become the topic of each body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 Organize thesis categories into Body Paragraphs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82479"/>
              </p:ext>
            </p:extLst>
          </p:nvPr>
        </p:nvGraphicFramePr>
        <p:xfrm>
          <a:off x="1042988" y="2324100"/>
          <a:ext cx="677703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r>
                        <a:rPr lang="en-US" baseline="0" dirty="0" smtClean="0"/>
                        <a:t> Paragraph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 Paragraph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</a:t>
                      </a:r>
                      <a:r>
                        <a:rPr lang="en-US" baseline="0" dirty="0" smtClean="0"/>
                        <a:t> Context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Topic: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Facts: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Topic: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Facts: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2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4:  Introductory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en-US" dirty="0" smtClean="0"/>
              <a:t>SET THE SCENE</a:t>
            </a:r>
          </a:p>
          <a:p>
            <a:pPr marL="68580" indent="0" algn="ctr">
              <a:buNone/>
            </a:pPr>
            <a:r>
              <a:rPr lang="en-US" dirty="0" smtClean="0"/>
              <a:t>(demonstrate Historical Context here) 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THESIS STATEMENT</a:t>
            </a:r>
          </a:p>
          <a:p>
            <a:pPr marL="6858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667000"/>
            <a:ext cx="2438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724400" y="2514600"/>
            <a:ext cx="2514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0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 smtClean="0"/>
              <a:t>Topic Sentence:  what will this paragraph be about.</a:t>
            </a:r>
          </a:p>
          <a:p>
            <a:pPr marL="525780" indent="-457200">
              <a:buAutoNum type="arabicPeriod"/>
            </a:pPr>
            <a:r>
              <a:rPr lang="en-US" dirty="0" smtClean="0"/>
              <a:t>Use analysis to support thesis statement</a:t>
            </a:r>
          </a:p>
          <a:p>
            <a:pPr marL="525780" indent="-457200">
              <a:buAutoNum type="arabicPeriod"/>
            </a:pPr>
            <a:r>
              <a:rPr lang="en-US" dirty="0" smtClean="0"/>
              <a:t>Address historical thinking skill – see handout</a:t>
            </a:r>
          </a:p>
        </p:txBody>
      </p:sp>
    </p:spTree>
    <p:extLst>
      <p:ext uri="{BB962C8B-B14F-4D97-AF65-F5344CB8AC3E}">
        <p14:creationId xmlns:p14="http://schemas.microsoft.com/office/powerpoint/2010/main" val="9150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 1 or 2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use SPECIFIC HISTORICAL EVIDENCE to support argument</a:t>
            </a:r>
          </a:p>
          <a:p>
            <a:r>
              <a:rPr lang="en-US" dirty="0" smtClean="0"/>
              <a:t>The more evidence you provide the better the chances to get the whole 2 points!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both similarity and differences</a:t>
            </a:r>
          </a:p>
          <a:p>
            <a:r>
              <a:rPr lang="en-US" dirty="0" smtClean="0"/>
              <a:t>Essay must flow with transition words and “connective tissue” throughout your paragraphs.  (Can’t be a list)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184</TotalTime>
  <Words>283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Writing the AP American Long Essay</vt:lpstr>
      <vt:lpstr>Step 1:  Read the Question</vt:lpstr>
      <vt:lpstr>Step 2:  Writing the thesis</vt:lpstr>
      <vt:lpstr>Thesis</vt:lpstr>
      <vt:lpstr>Step 3:  Organize thesis categories into Body Paragraphs </vt:lpstr>
      <vt:lpstr>Step 4:  Introductory Paragraph</vt:lpstr>
      <vt:lpstr>Step 5:  Body Paragraphs</vt:lpstr>
      <vt:lpstr>Evidence  1 or 2 points</vt:lpstr>
      <vt:lpstr>Analysis and Reasoning</vt:lpstr>
      <vt:lpstr>Sentence Starters…..</vt:lpstr>
      <vt:lpstr>Write history in the Past Tense!</vt:lpstr>
      <vt:lpstr>CLINCHER SENTENCE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AP American DBQ</dc:title>
  <dc:creator>Lisa Scherer</dc:creator>
  <cp:lastModifiedBy>Lisa Scherer</cp:lastModifiedBy>
  <cp:revision>25</cp:revision>
  <cp:lastPrinted>2017-09-26T13:59:57Z</cp:lastPrinted>
  <dcterms:created xsi:type="dcterms:W3CDTF">2014-12-10T13:06:41Z</dcterms:created>
  <dcterms:modified xsi:type="dcterms:W3CDTF">2017-09-27T13:13:17Z</dcterms:modified>
</cp:coreProperties>
</file>